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384" r:id="rId5"/>
    <p:sldId id="1124" r:id="rId6"/>
    <p:sldId id="1219" r:id="rId7"/>
    <p:sldId id="1220" r:id="rId8"/>
    <p:sldId id="1222" r:id="rId9"/>
    <p:sldId id="1221" r:id="rId10"/>
    <p:sldId id="1223" r:id="rId11"/>
    <p:sldId id="1226" r:id="rId12"/>
    <p:sldId id="1224" r:id="rId13"/>
    <p:sldId id="1225" r:id="rId14"/>
    <p:sldId id="1227" r:id="rId15"/>
    <p:sldId id="1228" r:id="rId16"/>
    <p:sldId id="1229" r:id="rId17"/>
    <p:sldId id="1230" r:id="rId18"/>
    <p:sldId id="1232" r:id="rId19"/>
    <p:sldId id="1234" r:id="rId20"/>
    <p:sldId id="1233" r:id="rId21"/>
    <p:sldId id="1231" r:id="rId22"/>
    <p:sldId id="1235" r:id="rId23"/>
    <p:sldId id="1238" r:id="rId24"/>
    <p:sldId id="1237" r:id="rId25"/>
    <p:sldId id="121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6426"/>
  </p:normalViewPr>
  <p:slideViewPr>
    <p:cSldViewPr snapToGrid="0">
      <p:cViewPr varScale="1">
        <p:scale>
          <a:sx n="93" d="100"/>
          <a:sy n="93" d="100"/>
        </p:scale>
        <p:origin x="216" y="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1" d="100"/>
        <a:sy n="19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d Nabi Lecturer FCSE" userId="22162f9c-d122-430c-b6e9-ac8024b7b6c6" providerId="ADAL" clId="{483067B7-B642-F44A-83D8-E8EF26781D57}"/>
    <pc:docChg chg="delSld modSld sldOrd">
      <pc:chgData name="Said Nabi Lecturer FCSE" userId="22162f9c-d122-430c-b6e9-ac8024b7b6c6" providerId="ADAL" clId="{483067B7-B642-F44A-83D8-E8EF26781D57}" dt="2025-12-04T07:59:45.671" v="9" actId="2696"/>
      <pc:docMkLst>
        <pc:docMk/>
      </pc:docMkLst>
      <pc:sldChg chg="ord">
        <pc:chgData name="Said Nabi Lecturer FCSE" userId="22162f9c-d122-430c-b6e9-ac8024b7b6c6" providerId="ADAL" clId="{483067B7-B642-F44A-83D8-E8EF26781D57}" dt="2025-12-04T07:59:39.437" v="7" actId="20578"/>
        <pc:sldMkLst>
          <pc:docMk/>
          <pc:sldMk cId="1185452636" sldId="1218"/>
        </pc:sldMkLst>
      </pc:sldChg>
      <pc:sldChg chg="modNotesTx">
        <pc:chgData name="Said Nabi Lecturer FCSE" userId="22162f9c-d122-430c-b6e9-ac8024b7b6c6" providerId="ADAL" clId="{483067B7-B642-F44A-83D8-E8EF26781D57}" dt="2025-12-04T07:58:11.186" v="0" actId="20577"/>
        <pc:sldMkLst>
          <pc:docMk/>
          <pc:sldMk cId="1037833793" sldId="1219"/>
        </pc:sldMkLst>
      </pc:sldChg>
      <pc:sldChg chg="modNotesTx">
        <pc:chgData name="Said Nabi Lecturer FCSE" userId="22162f9c-d122-430c-b6e9-ac8024b7b6c6" providerId="ADAL" clId="{483067B7-B642-F44A-83D8-E8EF26781D57}" dt="2025-12-04T07:58:51.627" v="2" actId="20577"/>
        <pc:sldMkLst>
          <pc:docMk/>
          <pc:sldMk cId="2108377607" sldId="1221"/>
        </pc:sldMkLst>
      </pc:sldChg>
      <pc:sldChg chg="modNotesTx">
        <pc:chgData name="Said Nabi Lecturer FCSE" userId="22162f9c-d122-430c-b6e9-ac8024b7b6c6" providerId="ADAL" clId="{483067B7-B642-F44A-83D8-E8EF26781D57}" dt="2025-12-04T07:58:46.924" v="1" actId="20577"/>
        <pc:sldMkLst>
          <pc:docMk/>
          <pc:sldMk cId="3668159251" sldId="1222"/>
        </pc:sldMkLst>
      </pc:sldChg>
      <pc:sldChg chg="modNotesTx">
        <pc:chgData name="Said Nabi Lecturer FCSE" userId="22162f9c-d122-430c-b6e9-ac8024b7b6c6" providerId="ADAL" clId="{483067B7-B642-F44A-83D8-E8EF26781D57}" dt="2025-12-04T07:59:01.771" v="3" actId="20577"/>
        <pc:sldMkLst>
          <pc:docMk/>
          <pc:sldMk cId="2198165028" sldId="1224"/>
        </pc:sldMkLst>
      </pc:sldChg>
      <pc:sldChg chg="modNotesTx">
        <pc:chgData name="Said Nabi Lecturer FCSE" userId="22162f9c-d122-430c-b6e9-ac8024b7b6c6" providerId="ADAL" clId="{483067B7-B642-F44A-83D8-E8EF26781D57}" dt="2025-12-04T07:59:06.575" v="4" actId="20577"/>
        <pc:sldMkLst>
          <pc:docMk/>
          <pc:sldMk cId="553783380" sldId="1225"/>
        </pc:sldMkLst>
      </pc:sldChg>
      <pc:sldChg chg="modNotesTx">
        <pc:chgData name="Said Nabi Lecturer FCSE" userId="22162f9c-d122-430c-b6e9-ac8024b7b6c6" providerId="ADAL" clId="{483067B7-B642-F44A-83D8-E8EF26781D57}" dt="2025-12-04T07:59:11.360" v="5" actId="20577"/>
        <pc:sldMkLst>
          <pc:docMk/>
          <pc:sldMk cId="704422304" sldId="1227"/>
        </pc:sldMkLst>
      </pc:sldChg>
      <pc:sldChg chg="del">
        <pc:chgData name="Said Nabi Lecturer FCSE" userId="22162f9c-d122-430c-b6e9-ac8024b7b6c6" providerId="ADAL" clId="{483067B7-B642-F44A-83D8-E8EF26781D57}" dt="2025-12-04T07:59:43.979" v="8" actId="2696"/>
        <pc:sldMkLst>
          <pc:docMk/>
          <pc:sldMk cId="2565926940" sldId="1239"/>
        </pc:sldMkLst>
      </pc:sldChg>
      <pc:sldChg chg="del">
        <pc:chgData name="Said Nabi Lecturer FCSE" userId="22162f9c-d122-430c-b6e9-ac8024b7b6c6" providerId="ADAL" clId="{483067B7-B642-F44A-83D8-E8EF26781D57}" dt="2025-12-04T07:59:45.671" v="9" actId="2696"/>
        <pc:sldMkLst>
          <pc:docMk/>
          <pc:sldMk cId="39713600" sldId="124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A1779-A9D3-5246-BCE2-402B7DACA942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30AB7-ED17-0D43-BA3B-85E1FBF3B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0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90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48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42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39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08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45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0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EB107-6E27-B6B8-3D6C-C387CF3C9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D8FC2-C31A-5EB0-A62E-D98798095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7A99C-AA0A-62D2-9C38-EB3A2582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CA595-021F-51FA-1F40-E8AFF45C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C4153-0623-FC85-877B-5B083C2B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2A1-F2F4-FA91-63D5-6F3EFB4C3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26A89-B74C-A254-26EB-0CA1C0E7B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CA874-5C74-9644-6217-AAB6EE66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DEC0B-36A8-92CD-A141-67B874B2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89FB4-411F-A7B4-BA73-B5127311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3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48552B-C034-F1C0-3DE0-6A828CFB78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34C9D-BE58-D6F2-0E14-FC1B35670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30D49-320F-8B65-6765-4EEB7FBAD1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893EF-1E43-699E-510E-B10F660E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D1C8-A8CE-AAE3-1002-3BCA4431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85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8CF0-614E-F3E5-0172-9F62171E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D281-DC6D-D7A7-C4E6-D77264A4F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74CD7-305B-D11E-9D97-E36078F2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9ACC9-4149-A0FA-9963-00B8568D7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9C1E7-76FC-F8D8-806D-D8DBD203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8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5BDF-E3A1-4C2D-A88B-760CF4E0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F07C4-6C7D-723C-F5FA-75AC2EAC6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46DD4-FB1D-EE63-C440-732EA7E2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8BEED-74FB-F846-AECD-0006B592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B486-1B07-3A70-9074-03EDDD07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7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D3A8-1A5D-FDB4-A790-50F78561F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40FB1-4A9E-9EB3-FB3E-DA345EFF6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03834-3831-5317-3FB8-980F7462E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C7196-615D-7406-9DD8-0CA3F943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E2E13-2E9C-A8DA-67F7-09EE42630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A6D69-FE8A-C35B-84AB-79554DE5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1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8958-3C63-E64E-B34B-8DE36074C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A9EF3-5678-D002-0364-FE3FA420D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8CD19-946B-B96C-C936-09DAEB758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FCFED-F800-D7D8-2F35-50FE6F03E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11C22F-FF0C-E459-2175-33996903C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315A23-9438-C557-5AEE-FD5A66EB03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AB8BA-B5F1-5848-B46B-71773C17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8326A-84DA-0D73-881F-78E54799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3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43C3-7437-CF4C-ED41-45575B3F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8E424-258E-0836-14F3-1BF2E453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A725-3777-DA54-704A-421EB981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4F844-3888-6BAA-94AE-EAB594CD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2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C91D9C-1E89-1105-7116-B5E52FCBB3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0E437-3E92-7E2B-F679-E4089E6B4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42BFA-C64E-513A-1D43-F74CEFDC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0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4F82-AB96-9C21-C542-6408BD660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4F3CC-DDFC-B518-A00F-03BDBF767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97D5C-4E9E-EFB8-90DB-B69BCE152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BF8BD-2B52-F23C-839B-BD8CE7BCB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87652-ED32-6487-A5A2-E4E2FB9CB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A1001-5048-0A0A-4FD2-DA01A61C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4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5C3A-9783-BC4E-9040-8817C501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67D8-032F-FCF8-936A-9261A6D06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2B2E5-8E87-E6A4-2705-21AFFB737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07C15-3E98-1C40-AA63-E1011CCD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424D7-5F99-B7FE-4168-5842409F4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2521B-709C-4140-1FA8-593334C2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9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DBB7E0-97D0-F509-BAB5-45F3B15340BA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C6F4C3-B010-E47B-FF24-50A73974AFE0}"/>
              </a:ext>
            </a:extLst>
          </p:cNvPr>
          <p:cNvSpPr/>
          <p:nvPr userDrawn="1"/>
        </p:nvSpPr>
        <p:spPr>
          <a:xfrm>
            <a:off x="11506200" y="61722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539BE-3203-DE25-5D52-BE53A08EA61B}"/>
              </a:ext>
            </a:extLst>
          </p:cNvPr>
          <p:cNvSpPr txBox="1"/>
          <p:nvPr userDrawn="1"/>
        </p:nvSpPr>
        <p:spPr>
          <a:xfrm rot="16200000">
            <a:off x="11200207" y="671017"/>
            <a:ext cx="129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Fall 2025</a:t>
            </a:r>
            <a:endParaRPr lang="en-PK" sz="1200" kern="120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63BB9-EB16-2B71-C712-5A6E1B384895}"/>
              </a:ext>
            </a:extLst>
          </p:cNvPr>
          <p:cNvSpPr txBox="1"/>
          <p:nvPr userDrawn="1"/>
        </p:nvSpPr>
        <p:spPr>
          <a:xfrm rot="16200000">
            <a:off x="10627459" y="3988652"/>
            <a:ext cx="244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Software Design and Architecture (SE322) By Mr. Said Nabi</a:t>
            </a:r>
            <a:endParaRPr lang="en-PK" sz="1200" kern="120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A7DF65E-C177-D14E-69F8-F97164B77A92}"/>
              </a:ext>
            </a:extLst>
          </p:cNvPr>
          <p:cNvSpPr txBox="1">
            <a:spLocks/>
          </p:cNvSpPr>
          <p:nvPr userDrawn="1"/>
        </p:nvSpPr>
        <p:spPr>
          <a:xfrm>
            <a:off x="11571551" y="6316225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2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985838"/>
            <a:ext cx="8303190" cy="2362200"/>
          </a:xfrm>
        </p:spPr>
        <p:txBody>
          <a:bodyPr>
            <a:normAutofit fontScale="90000"/>
          </a:bodyPr>
          <a:lstStyle/>
          <a:p>
            <a:pPr eaLnBrk="0" hangingPunct="0">
              <a:spcBef>
                <a:spcPct val="20000"/>
              </a:spcBef>
              <a:spcAft>
                <a:spcPts val="600"/>
              </a:spcAft>
            </a:pP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>Software Design and architecture (SE322) </a:t>
            </a: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gg</a:t>
            </a:r>
            <a:br>
              <a:rPr lang="en-US" b="1" dirty="0">
                <a:solidFill>
                  <a:srgbClr val="0000CC"/>
                </a:solidFill>
              </a:rPr>
            </a:br>
            <a:endParaRPr lang="en-GB" sz="3100" dirty="0">
              <a:solidFill>
                <a:srgbClr val="00B0F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6781800" cy="2514600"/>
          </a:xfrm>
        </p:spPr>
        <p:txBody>
          <a:bodyPr>
            <a:normAutofit/>
          </a:bodyPr>
          <a:lstStyle/>
          <a:p>
            <a:pPr marL="511175" indent="-279400"/>
            <a:r>
              <a:rPr lang="en-US" dirty="0">
                <a:solidFill>
                  <a:srgbClr val="006600"/>
                </a:solidFill>
              </a:rPr>
              <a:t>Said Nabi</a:t>
            </a:r>
          </a:p>
          <a:p>
            <a:pPr marL="511175" indent="-279400"/>
            <a:r>
              <a:rPr lang="en-US" dirty="0" err="1">
                <a:solidFill>
                  <a:srgbClr val="7030A0"/>
                </a:solidFill>
              </a:rPr>
              <a:t>said.nabi@giki.edu.pk</a:t>
            </a:r>
            <a:endParaRPr lang="en-US" b="1" dirty="0">
              <a:solidFill>
                <a:srgbClr val="7030A0"/>
              </a:solidFill>
              <a:cs typeface="Times New Roman" pitchFamily="18" charset="0"/>
            </a:endParaRPr>
          </a:p>
          <a:p>
            <a:pPr marL="511175" indent="-279400"/>
            <a:endParaRPr lang="en-US" dirty="0">
              <a:solidFill>
                <a:srgbClr val="006600"/>
              </a:solidFill>
            </a:endParaRPr>
          </a:p>
          <a:p>
            <a:pPr marL="511175" indent="-279400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Faculty of Computer Science and engineering</a:t>
            </a:r>
          </a:p>
          <a:p>
            <a:pPr marL="511175" indent="-279400"/>
            <a:r>
              <a:rPr lang="en-US" dirty="0" err="1">
                <a:solidFill>
                  <a:srgbClr val="0070C0"/>
                </a:solidFill>
              </a:rPr>
              <a:t>Gik</a:t>
            </a:r>
            <a:r>
              <a:rPr lang="en-US" dirty="0">
                <a:solidFill>
                  <a:srgbClr val="0070C0"/>
                </a:solidFill>
              </a:rPr>
              <a:t> Institute Topi, Swabi</a:t>
            </a:r>
          </a:p>
          <a:p>
            <a:endParaRPr lang="en-GB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489200" y="3048000"/>
            <a:ext cx="6400800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1175" indent="-279400"/>
            <a:r>
              <a:rPr lang="en-US" dirty="0">
                <a:solidFill>
                  <a:schemeClr val="tx1"/>
                </a:solidFill>
              </a:rPr>
              <a:t>Week 12</a:t>
            </a:r>
          </a:p>
          <a:p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 descr="Admissions - Ghulam Ishaq Khan Institute of Engineering ...">
            <a:extLst>
              <a:ext uri="{FF2B5EF4-FFF2-40B4-BE49-F238E27FC236}">
                <a16:creationId xmlns:a16="http://schemas.microsoft.com/office/drawing/2014/main" id="{EEEDED95-EC48-C068-23B0-993A483F3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6482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9EFCF0EC-18F4-E8A7-B429-BFBE4FD7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9110910" y="1310957"/>
            <a:ext cx="2438399" cy="36576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20/01/2025</a:t>
            </a:r>
          </a:p>
        </p:txBody>
      </p:sp>
    </p:spTree>
    <p:extLst>
      <p:ext uri="{BB962C8B-B14F-4D97-AF65-F5344CB8AC3E}">
        <p14:creationId xmlns:p14="http://schemas.microsoft.com/office/powerpoint/2010/main" val="1696953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AED6D-3F2E-05E6-D894-E515632D5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957D08-3D45-2DBE-2F0F-55437606FAEC}"/>
              </a:ext>
            </a:extLst>
          </p:cNvPr>
          <p:cNvSpPr txBox="1"/>
          <p:nvPr/>
        </p:nvSpPr>
        <p:spPr>
          <a:xfrm>
            <a:off x="353766" y="491142"/>
            <a:ext cx="11204864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UML deployment diagrams show how a software system is deployed,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including code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libraries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installers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configuration files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and other components, along with the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environments where they run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The deployment environment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can be specific 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(particular hardware) or general (supported operating systems), and deployment diagrams reflect these details, showing differences for platforms like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Linux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Avenir Next" panose="020B0503020202020204" pitchFamily="34" charset="0"/>
              </a:rPr>
              <a:t>MacOS, or Windows.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Deployment diagrams focus on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artifacts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the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physical outputs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 of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development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such as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executables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installers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libraries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and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assets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which are the final pieces needed to deploy the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are two types of deployment diagrams: </a:t>
            </a:r>
            <a:r>
              <a:rPr lang="en-US" sz="2400" b="1" dirty="0">
                <a:solidFill>
                  <a:schemeClr val="accent1"/>
                </a:solidFill>
              </a:rPr>
              <a:t>specification-level diagrams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1"/>
                </a:solidFill>
              </a:rPr>
              <a:t>instance-level diagrams</a:t>
            </a:r>
            <a:r>
              <a:rPr lang="en-US" sz="2400" dirty="0"/>
              <a:t>.</a:t>
            </a: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55088E-4610-A731-A916-B4D3161586AA}"/>
              </a:ext>
            </a:extLst>
          </p:cNvPr>
          <p:cNvSpPr txBox="1">
            <a:spLocks/>
          </p:cNvSpPr>
          <p:nvPr/>
        </p:nvSpPr>
        <p:spPr>
          <a:xfrm>
            <a:off x="264051" y="112606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55378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230F-BE35-5FA3-3459-2F6DB8AE4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0742A6-C028-CF74-1E4F-624B51DB44D1}"/>
              </a:ext>
            </a:extLst>
          </p:cNvPr>
          <p:cNvSpPr txBox="1"/>
          <p:nvPr/>
        </p:nvSpPr>
        <p:spPr>
          <a:xfrm>
            <a:off x="264051" y="302457"/>
            <a:ext cx="1120486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A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specification-level diagram 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shows an overview of artifacts and deployment targets without specifying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details like machine names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focusing on a general deployment view.</a:t>
            </a:r>
          </a:p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An instance-level diagram maps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specific artifacts to specific deployment targets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including machines and hardware, and highlights differences between development, </a:t>
            </a:r>
            <a:r>
              <a:rPr lang="en-US" sz="2400" b="1" dirty="0">
                <a:solidFill>
                  <a:srgbClr val="000000"/>
                </a:solidFill>
                <a:latin typeface="Avenir Next" panose="020B0503020202020204" pitchFamily="34" charset="0"/>
              </a:rPr>
              <a:t>staging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and </a:t>
            </a:r>
            <a:r>
              <a:rPr lang="en-US" sz="2400" b="1" dirty="0">
                <a:solidFill>
                  <a:srgbClr val="000000"/>
                </a:solidFill>
                <a:latin typeface="Avenir Next" panose="020B0503020202020204" pitchFamily="34" charset="0"/>
              </a:rPr>
              <a:t>release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 deployments.</a:t>
            </a:r>
          </a:p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In deployment diagrams,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nodes represent deployment targets 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containing executable artifacts and </a:t>
            </a:r>
            <a:r>
              <a:rPr lang="en-US" sz="2400" b="1" dirty="0">
                <a:solidFill>
                  <a:srgbClr val="000000"/>
                </a:solidFill>
                <a:latin typeface="Avenir Next" panose="020B0503020202020204" pitchFamily="34" charset="0"/>
              </a:rPr>
              <a:t>are shown as 3D boxes.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Hardware devices are also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3D boxes but tagged as “device.” 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Relationships between nodes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are shown with solid lines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indicating communication paths and the protocols used.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038D6B-9835-F9F3-C859-B9EC02FC94C9}"/>
              </a:ext>
            </a:extLst>
          </p:cNvPr>
          <p:cNvSpPr txBox="1">
            <a:spLocks/>
          </p:cNvSpPr>
          <p:nvPr/>
        </p:nvSpPr>
        <p:spPr>
          <a:xfrm>
            <a:off x="264051" y="112606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Deployment Diagram Cont..</a:t>
            </a:r>
          </a:p>
        </p:txBody>
      </p:sp>
      <p:pic>
        <p:nvPicPr>
          <p:cNvPr id="4" name="Picture 3" descr="A diagram of a device&#10;&#10;AI-generated content may be incorrect.">
            <a:extLst>
              <a:ext uri="{FF2B5EF4-FFF2-40B4-BE49-F238E27FC236}">
                <a16:creationId xmlns:a16="http://schemas.microsoft.com/office/drawing/2014/main" id="{0B87B26B-4E9A-B7BE-08BF-BF407B5AE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157" y="5378966"/>
            <a:ext cx="3267529" cy="1479034"/>
          </a:xfrm>
          <a:prstGeom prst="rect">
            <a:avLst/>
          </a:prstGeom>
        </p:spPr>
      </p:pic>
      <p:pic>
        <p:nvPicPr>
          <p:cNvPr id="6" name="Picture 5" descr="A white box with a rectangular label&#10;&#10;AI-generated content may be incorrect.">
            <a:extLst>
              <a:ext uri="{FF2B5EF4-FFF2-40B4-BE49-F238E27FC236}">
                <a16:creationId xmlns:a16="http://schemas.microsoft.com/office/drawing/2014/main" id="{BCA39428-304F-9B73-04E2-844DABCAD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756" y="5476692"/>
            <a:ext cx="1308487" cy="126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2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DCDB1-8120-087A-0D15-727F694D6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FD0EEB-3C69-5041-5ED8-82EDE99457AA}"/>
              </a:ext>
            </a:extLst>
          </p:cNvPr>
          <p:cNvSpPr txBox="1"/>
          <p:nvPr/>
        </p:nvSpPr>
        <p:spPr>
          <a:xfrm>
            <a:off x="264051" y="491142"/>
            <a:ext cx="5991606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Deployment diagrams show a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hierarchy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 of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deployment targets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from application to device, operating system, and execution environment.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They include only the most important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artifacts to provide a high-level overview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ensuring consistency, organization, and clarity about the files and components needed to deploy and run the software.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Diagrams can be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instance-specific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 or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general across environments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58D979-B6C6-3858-0C15-D5B47ACE9133}"/>
              </a:ext>
            </a:extLst>
          </p:cNvPr>
          <p:cNvSpPr txBox="1">
            <a:spLocks/>
          </p:cNvSpPr>
          <p:nvPr/>
        </p:nvSpPr>
        <p:spPr>
          <a:xfrm>
            <a:off x="264051" y="112606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Deployment Diagram Cont..</a:t>
            </a:r>
          </a:p>
        </p:txBody>
      </p:sp>
      <p:pic>
        <p:nvPicPr>
          <p:cNvPr id="5" name="Picture 4" descr="A diagram of a computer server&#10;&#10;AI-generated content may be incorrect.">
            <a:extLst>
              <a:ext uri="{FF2B5EF4-FFF2-40B4-BE49-F238E27FC236}">
                <a16:creationId xmlns:a16="http://schemas.microsoft.com/office/drawing/2014/main" id="{B1D7D954-58AF-FABE-B6D9-A109E477B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8800"/>
            <a:ext cx="5333184" cy="359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1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3CD45-8A92-22C6-3747-E3725BB52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930B1D-1FDD-40E7-E00B-55CE7DE468FA}"/>
              </a:ext>
            </a:extLst>
          </p:cNvPr>
          <p:cNvSpPr txBox="1"/>
          <p:nvPr/>
        </p:nvSpPr>
        <p:spPr>
          <a:xfrm>
            <a:off x="264051" y="418570"/>
            <a:ext cx="11100636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A UML activity diagram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represents the control flow between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 activities, capturing the system’s dynamic behavior and branching into alternative flows.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Activities are actions that advance the system’s execution, often creating or altering objects. To create an activity diagram,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first identify the activities and their conditions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then represent them along with the main diagram elements.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Activity diagrams start with a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start node (labeled circle) 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and end with an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end node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. Intermediate activities are shown as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ovals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 representing actions that change the system state. Decision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nodes (diamonds) 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show branching with two or more alternative outcomes based on conditions.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An activity diagram should include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all essential activities 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and their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conditions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. For example, it can illustrate the flow of a video game.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0D6DEF-1B26-A71E-CF87-C8FA831E4E75}"/>
              </a:ext>
            </a:extLst>
          </p:cNvPr>
          <p:cNvSpPr txBox="1">
            <a:spLocks/>
          </p:cNvSpPr>
          <p:nvPr/>
        </p:nvSpPr>
        <p:spPr>
          <a:xfrm>
            <a:off x="264051" y="112606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94107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CE207-A9C8-B122-AC89-20F55805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64DDCF-C6BE-5D54-08BC-7464D9DE9121}"/>
              </a:ext>
            </a:extLst>
          </p:cNvPr>
          <p:cNvSpPr txBox="1"/>
          <p:nvPr/>
        </p:nvSpPr>
        <p:spPr>
          <a:xfrm>
            <a:off x="85748" y="258912"/>
            <a:ext cx="5894137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activity diagram </a:t>
            </a:r>
            <a:r>
              <a:rPr lang="en-US" sz="2400" b="1" dirty="0">
                <a:solidFill>
                  <a:schemeClr val="accent1"/>
                </a:solidFill>
              </a:rPr>
              <a:t>starts when a customer begins shopping</a:t>
            </a:r>
            <a:r>
              <a:rPr lang="en-US" sz="2400" dirty="0"/>
              <a:t>. Activities include </a:t>
            </a:r>
            <a:r>
              <a:rPr lang="en-US" sz="2400" b="1" dirty="0">
                <a:solidFill>
                  <a:schemeClr val="accent1"/>
                </a:solidFill>
              </a:rPr>
              <a:t>Browsing Products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1"/>
                </a:solidFill>
              </a:rPr>
              <a:t>Adding to Cart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1"/>
                </a:solidFill>
              </a:rPr>
              <a:t>Checkout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1"/>
                </a:solidFill>
              </a:rPr>
              <a:t>Payment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chemeClr val="accent1"/>
                </a:solidFill>
              </a:rPr>
              <a:t>Order Confirmation. </a:t>
            </a:r>
          </a:p>
          <a:p>
            <a:endParaRPr lang="en-US" sz="24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Decision nodes handle conditions failed payment.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Swimlanes</a:t>
            </a:r>
            <a:r>
              <a:rPr lang="en-US" sz="2400" dirty="0"/>
              <a:t> show roles (</a:t>
            </a:r>
            <a:r>
              <a:rPr lang="en-US" sz="2400" b="1" dirty="0"/>
              <a:t>Customer</a:t>
            </a:r>
            <a:r>
              <a:rPr lang="en-US" sz="2400" dirty="0"/>
              <a:t>, </a:t>
            </a:r>
            <a:r>
              <a:rPr lang="en-US" sz="2400" b="1" dirty="0"/>
              <a:t>Payment</a:t>
            </a:r>
            <a:r>
              <a:rPr lang="en-US" sz="2400" dirty="0"/>
              <a:t> </a:t>
            </a:r>
            <a:r>
              <a:rPr lang="en-US" sz="2400" b="1" dirty="0"/>
              <a:t>System</a:t>
            </a:r>
            <a:r>
              <a:rPr lang="en-US" sz="2400" dirty="0"/>
              <a:t>, </a:t>
            </a:r>
            <a:r>
              <a:rPr lang="en-US" sz="2400" b="1" dirty="0"/>
              <a:t>Warehouse</a:t>
            </a:r>
            <a:r>
              <a:rPr lang="en-US" sz="2400" dirty="0"/>
              <a:t>), with arrows indicating interactions.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diagram visualizes the sequence of </a:t>
            </a:r>
            <a:r>
              <a:rPr lang="en-US" sz="2400" b="1" dirty="0">
                <a:solidFill>
                  <a:schemeClr val="accent1"/>
                </a:solidFill>
              </a:rPr>
              <a:t>activities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1"/>
                </a:solidFill>
              </a:rPr>
              <a:t>alternative flows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chemeClr val="accent1"/>
                </a:solidFill>
              </a:rPr>
              <a:t>role-based responsibilities </a:t>
            </a:r>
            <a:r>
              <a:rPr lang="en-US" sz="2400" dirty="0"/>
              <a:t>in an online store.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5598B6-FCCE-519F-8B94-1EC240255568}"/>
              </a:ext>
            </a:extLst>
          </p:cNvPr>
          <p:cNvSpPr txBox="1">
            <a:spLocks/>
          </p:cNvSpPr>
          <p:nvPr/>
        </p:nvSpPr>
        <p:spPr>
          <a:xfrm>
            <a:off x="264051" y="0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Activity Diagram Example </a:t>
            </a:r>
          </a:p>
        </p:txBody>
      </p:sp>
      <p:pic>
        <p:nvPicPr>
          <p:cNvPr id="6" name="Picture 5" descr="A diagram of a process&#10;&#10;AI-generated content may be incorrect.">
            <a:extLst>
              <a:ext uri="{FF2B5EF4-FFF2-40B4-BE49-F238E27FC236}">
                <a16:creationId xmlns:a16="http://schemas.microsoft.com/office/drawing/2014/main" id="{A46C1913-5E0B-59A1-A0A0-6877BFF31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930" y="491142"/>
            <a:ext cx="4779024" cy="50344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B7D553-6F88-D5FE-B61A-CB74260A14B8}"/>
              </a:ext>
            </a:extLst>
          </p:cNvPr>
          <p:cNvSpPr txBox="1"/>
          <p:nvPr/>
        </p:nvSpPr>
        <p:spPr>
          <a:xfrm>
            <a:off x="6313717" y="5525597"/>
            <a:ext cx="5138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www.cybermedian.com</a:t>
            </a:r>
            <a:r>
              <a:rPr lang="en-US" dirty="0"/>
              <a:t>/tutorial-on-</a:t>
            </a:r>
            <a:r>
              <a:rPr lang="en-US" dirty="0" err="1"/>
              <a:t>uml</a:t>
            </a:r>
            <a:r>
              <a:rPr lang="en-US" dirty="0"/>
              <a:t>-</a:t>
            </a:r>
            <a:r>
              <a:rPr lang="en-US" dirty="0" err="1"/>
              <a:t>swimlane</a:t>
            </a:r>
            <a:r>
              <a:rPr lang="en-US" dirty="0"/>
              <a:t>-activity-diagrams/</a:t>
            </a:r>
          </a:p>
        </p:txBody>
      </p:sp>
    </p:spTree>
    <p:extLst>
      <p:ext uri="{BB962C8B-B14F-4D97-AF65-F5344CB8AC3E}">
        <p14:creationId xmlns:p14="http://schemas.microsoft.com/office/powerpoint/2010/main" val="253950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C045E-A802-5452-98CD-31680721B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F7B4A6-40B8-A7E7-D9F8-3BA7E2C28F53}"/>
              </a:ext>
            </a:extLst>
          </p:cNvPr>
          <p:cNvSpPr txBox="1"/>
          <p:nvPr/>
        </p:nvSpPr>
        <p:spPr>
          <a:xfrm>
            <a:off x="111651" y="198426"/>
            <a:ext cx="11373767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Architecture styles can be grouped into two categories: </a:t>
            </a:r>
            <a:r>
              <a:rPr lang="en-US" sz="2000" b="1" dirty="0">
                <a:solidFill>
                  <a:schemeClr val="accent1"/>
                </a:solidFill>
              </a:rPr>
              <a:t>monolithic</a:t>
            </a:r>
            <a:r>
              <a:rPr lang="en-US" sz="2000" dirty="0"/>
              <a:t>, where all code is deployed as a single unit, and </a:t>
            </a:r>
            <a:r>
              <a:rPr lang="en-US" sz="2000" b="1" dirty="0">
                <a:solidFill>
                  <a:schemeClr val="accent1"/>
                </a:solidFill>
              </a:rPr>
              <a:t>distributed</a:t>
            </a:r>
            <a:r>
              <a:rPr lang="en-US" sz="2000" dirty="0"/>
              <a:t>, where code is split into multiple components </a:t>
            </a:r>
            <a:r>
              <a:rPr lang="en-US" sz="2000" b="1" dirty="0">
                <a:solidFill>
                  <a:schemeClr val="accent1"/>
                </a:solidFill>
              </a:rPr>
              <a:t>communicating over remote protocols.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Architecture styles  are </a:t>
            </a:r>
            <a:r>
              <a:rPr lang="en-US" sz="2000" b="1" dirty="0">
                <a:solidFill>
                  <a:schemeClr val="accent1"/>
                </a:solidFill>
              </a:rPr>
              <a:t>standard</a:t>
            </a:r>
            <a:r>
              <a:rPr lang="en-US" sz="2000" dirty="0"/>
              <a:t>, named ways of </a:t>
            </a:r>
            <a:r>
              <a:rPr lang="en-US" sz="2000" b="1" dirty="0">
                <a:solidFill>
                  <a:schemeClr val="accent1"/>
                </a:solidFill>
              </a:rPr>
              <a:t>structuring software systems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name acts </a:t>
            </a:r>
            <a:r>
              <a:rPr lang="en-US" sz="2000" b="1" dirty="0">
                <a:solidFill>
                  <a:schemeClr val="accent1"/>
                </a:solidFill>
              </a:rPr>
              <a:t>as shorthand</a:t>
            </a:r>
            <a:r>
              <a:rPr lang="en-US" sz="2000" dirty="0"/>
              <a:t>, helping architects communicate </a:t>
            </a:r>
            <a:r>
              <a:rPr lang="en-US" sz="2000" b="1" dirty="0">
                <a:solidFill>
                  <a:schemeClr val="accent1"/>
                </a:solidFill>
              </a:rPr>
              <a:t>complex ideas quickly.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someone mentions </a:t>
            </a:r>
            <a:r>
              <a:rPr lang="en-US" sz="2000" b="1" dirty="0">
                <a:solidFill>
                  <a:schemeClr val="accent1"/>
                </a:solidFill>
              </a:rPr>
              <a:t>a style (like “layered monolith</a:t>
            </a:r>
            <a:r>
              <a:rPr lang="en-US" sz="2000" dirty="0"/>
              <a:t>”), others already know the </a:t>
            </a:r>
            <a:r>
              <a:rPr lang="en-US" sz="2000" b="1" dirty="0">
                <a:solidFill>
                  <a:schemeClr val="accent1"/>
                </a:solidFill>
              </a:rPr>
              <a:t>typical structure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qualities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deployment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and trade-offs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Because of this, architects must learn the basic names of these </a:t>
            </a:r>
            <a:r>
              <a:rPr lang="en-US" sz="2000" b="1" dirty="0">
                <a:solidFill>
                  <a:schemeClr val="accent1"/>
                </a:solidFill>
              </a:rPr>
              <a:t>fundamental architecture styles</a:t>
            </a:r>
            <a:r>
              <a:rPr lang="en-US" sz="2000" dirty="0">
                <a:solidFill>
                  <a:schemeClr val="accent1"/>
                </a:solidFill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style name carries a lot of </a:t>
            </a:r>
            <a:r>
              <a:rPr lang="en-US" sz="2000" b="1" dirty="0">
                <a:solidFill>
                  <a:schemeClr val="accent1"/>
                </a:solidFill>
              </a:rPr>
              <a:t>pre-understood information</a:t>
            </a:r>
            <a:r>
              <a:rPr lang="en-US" sz="2000" dirty="0"/>
              <a:t>, similar to </a:t>
            </a:r>
            <a:r>
              <a:rPr lang="en-US" sz="2000" b="1" dirty="0">
                <a:solidFill>
                  <a:schemeClr val="accent1"/>
                </a:solidFill>
              </a:rPr>
              <a:t>design patterns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</a:t>
            </a:r>
            <a:r>
              <a:rPr lang="en-US" sz="2000" b="1" dirty="0">
                <a:solidFill>
                  <a:schemeClr val="accent1"/>
                </a:solidFill>
              </a:rPr>
              <a:t>architecture style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also describes the </a:t>
            </a:r>
            <a:r>
              <a:rPr lang="en-US" sz="2000" b="1" dirty="0">
                <a:solidFill>
                  <a:schemeClr val="accent1"/>
                </a:solidFill>
              </a:rPr>
              <a:t>topology</a:t>
            </a:r>
            <a:r>
              <a:rPr lang="en-US" sz="2000" dirty="0"/>
              <a:t> (how parts connect) and the </a:t>
            </a:r>
            <a:r>
              <a:rPr lang="en-US" sz="2000" b="1" dirty="0">
                <a:solidFill>
                  <a:schemeClr val="accent1"/>
                </a:solidFill>
              </a:rPr>
              <a:t>default characteristics</a:t>
            </a:r>
            <a:r>
              <a:rPr lang="en-US" sz="2000" dirty="0"/>
              <a:t>—both the helpful ones and the limiting ones.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While modern systems may use many new patterns, architects still need to understand the </a:t>
            </a:r>
            <a:r>
              <a:rPr lang="en-US" sz="2000" b="1" dirty="0">
                <a:solidFill>
                  <a:schemeClr val="accent1"/>
                </a:solidFill>
              </a:rPr>
              <a:t>core foundational patterns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that are often used inside larger, </a:t>
            </a:r>
            <a:r>
              <a:rPr lang="en-US" sz="2000" b="1" dirty="0">
                <a:solidFill>
                  <a:schemeClr val="accent1"/>
                </a:solidFill>
              </a:rPr>
              <a:t>more complex architectures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A3F067-446D-4A0D-D5E0-39A101902A16}"/>
              </a:ext>
            </a:extLst>
          </p:cNvPr>
          <p:cNvSpPr txBox="1">
            <a:spLocks/>
          </p:cNvSpPr>
          <p:nvPr/>
        </p:nvSpPr>
        <p:spPr>
          <a:xfrm>
            <a:off x="264051" y="0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Architecture Styles</a:t>
            </a:r>
          </a:p>
        </p:txBody>
      </p:sp>
    </p:spTree>
    <p:extLst>
      <p:ext uri="{BB962C8B-B14F-4D97-AF65-F5344CB8AC3E}">
        <p14:creationId xmlns:p14="http://schemas.microsoft.com/office/powerpoint/2010/main" val="329475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DEF692-51F2-768E-F370-C0369384D417}"/>
              </a:ext>
            </a:extLst>
          </p:cNvPr>
          <p:cNvSpPr txBox="1">
            <a:spLocks/>
          </p:cNvSpPr>
          <p:nvPr/>
        </p:nvSpPr>
        <p:spPr>
          <a:xfrm>
            <a:off x="1371600" y="2105890"/>
            <a:ext cx="11166764" cy="2909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What’s the difference between Architecture style and Architecture pattern?</a:t>
            </a:r>
          </a:p>
        </p:txBody>
      </p:sp>
    </p:spTree>
    <p:extLst>
      <p:ext uri="{BB962C8B-B14F-4D97-AF65-F5344CB8AC3E}">
        <p14:creationId xmlns:p14="http://schemas.microsoft.com/office/powerpoint/2010/main" val="14970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toon of a person holding a blueprint&#10;&#10;AI-generated content may be incorrect.">
            <a:extLst>
              <a:ext uri="{FF2B5EF4-FFF2-40B4-BE49-F238E27FC236}">
                <a16:creationId xmlns:a16="http://schemas.microsoft.com/office/drawing/2014/main" id="{4407792C-8EFB-D460-745F-15765A32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26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19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56C1F-BBBF-FE05-EE7A-8213490E7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F4F8D1-1DE6-88AF-5698-445BAEC7264E}"/>
              </a:ext>
            </a:extLst>
          </p:cNvPr>
          <p:cNvSpPr txBox="1"/>
          <p:nvPr/>
        </p:nvSpPr>
        <p:spPr>
          <a:xfrm>
            <a:off x="111651" y="378536"/>
            <a:ext cx="11261125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difference between an </a:t>
            </a:r>
            <a:r>
              <a:rPr lang="en-US" sz="2000" b="1" dirty="0">
                <a:solidFill>
                  <a:schemeClr val="accent1"/>
                </a:solidFill>
              </a:rPr>
              <a:t>architecture style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and an </a:t>
            </a:r>
            <a:r>
              <a:rPr lang="en-US" sz="2000" b="1" dirty="0">
                <a:solidFill>
                  <a:schemeClr val="accent1"/>
                </a:solidFill>
              </a:rPr>
              <a:t>architecture pattern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can be confusing.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</a:t>
            </a:r>
            <a:r>
              <a:rPr lang="en-US" sz="2000" b="1" dirty="0">
                <a:solidFill>
                  <a:schemeClr val="accent1"/>
                </a:solidFill>
              </a:rPr>
              <a:t>architecture style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describes the </a:t>
            </a:r>
            <a:r>
              <a:rPr lang="en-US" sz="2000" b="1" dirty="0">
                <a:solidFill>
                  <a:schemeClr val="accent1"/>
                </a:solidFill>
              </a:rPr>
              <a:t>overall structure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of a system — how the </a:t>
            </a:r>
            <a:r>
              <a:rPr lang="en-US" sz="2000" b="1" dirty="0">
                <a:solidFill>
                  <a:schemeClr val="accent1"/>
                </a:solidFill>
              </a:rPr>
              <a:t>user interface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b="1" dirty="0">
                <a:solidFill>
                  <a:schemeClr val="accent1"/>
                </a:solidFill>
              </a:rPr>
              <a:t>backend code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chemeClr val="accent1"/>
                </a:solidFill>
              </a:rPr>
              <a:t>database</a:t>
            </a:r>
            <a:r>
              <a:rPr lang="en-US" sz="2000" dirty="0"/>
              <a:t> are arranged and connected.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Examples include having everything in </a:t>
            </a:r>
            <a:r>
              <a:rPr lang="en-US" sz="2000" b="1" dirty="0">
                <a:solidFill>
                  <a:schemeClr val="accent1"/>
                </a:solidFill>
              </a:rPr>
              <a:t>layers inside a monolith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or using </a:t>
            </a:r>
            <a:r>
              <a:rPr lang="en-US" sz="2000" b="1" dirty="0">
                <a:solidFill>
                  <a:schemeClr val="accent1"/>
                </a:solidFill>
              </a:rPr>
              <a:t>separately deployed services</a:t>
            </a:r>
            <a:r>
              <a:rPr lang="en-US" sz="2000" dirty="0">
                <a:solidFill>
                  <a:schemeClr val="accent1"/>
                </a:solidFill>
              </a:rPr>
              <a:t>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</a:t>
            </a:r>
            <a:r>
              <a:rPr lang="en-US" sz="2000" b="1" dirty="0">
                <a:solidFill>
                  <a:schemeClr val="accent1"/>
                </a:solidFill>
              </a:rPr>
              <a:t>architecture pattern</a:t>
            </a:r>
            <a:r>
              <a:rPr lang="en-US" sz="2000" dirty="0"/>
              <a:t>, however, is a </a:t>
            </a:r>
            <a:r>
              <a:rPr lang="en-US" sz="2000" b="1" dirty="0">
                <a:solidFill>
                  <a:schemeClr val="accent1"/>
                </a:solidFill>
              </a:rPr>
              <a:t>smaller</a:t>
            </a:r>
            <a:r>
              <a:rPr lang="en-US" sz="2000" b="1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lower-level design solution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used </a:t>
            </a:r>
            <a:r>
              <a:rPr lang="en-US" sz="2000" b="1" dirty="0">
                <a:solidFill>
                  <a:schemeClr val="accent1"/>
                </a:solidFill>
              </a:rPr>
              <a:t>inside</a:t>
            </a:r>
            <a:r>
              <a:rPr lang="en-US" sz="2000" dirty="0"/>
              <a:t> an architecture style.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Patterns help solve specific problems, such as achieving </a:t>
            </a:r>
            <a:r>
              <a:rPr lang="en-US" sz="2000" b="1" dirty="0">
                <a:solidFill>
                  <a:schemeClr val="accent1"/>
                </a:solidFill>
              </a:rPr>
              <a:t>high scalability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b="1" dirty="0">
                <a:solidFill>
                  <a:schemeClr val="accent1"/>
                </a:solidFill>
              </a:rPr>
              <a:t>high performance</a:t>
            </a:r>
            <a:r>
              <a:rPr lang="en-US" sz="2000" dirty="0"/>
              <a:t>, or </a:t>
            </a:r>
            <a:r>
              <a:rPr lang="en-US" sz="2000" b="1" dirty="0">
                <a:solidFill>
                  <a:schemeClr val="accent1"/>
                </a:solidFill>
              </a:rPr>
              <a:t>improving communication </a:t>
            </a:r>
            <a:r>
              <a:rPr lang="en-US" sz="2000" dirty="0"/>
              <a:t>between services.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New architects spend a lot of time learning </a:t>
            </a:r>
            <a:r>
              <a:rPr lang="en-US" sz="2000" b="1" dirty="0">
                <a:solidFill>
                  <a:schemeClr val="accent1"/>
                </a:solidFill>
              </a:rPr>
              <a:t>architecture styles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because they are important and widely used.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style has its own </a:t>
            </a:r>
            <a:r>
              <a:rPr lang="en-US" sz="2000" b="1" dirty="0">
                <a:solidFill>
                  <a:schemeClr val="accent1"/>
                </a:solidFill>
              </a:rPr>
              <a:t>trade-offs, </a:t>
            </a:r>
            <a:r>
              <a:rPr lang="en-US" sz="2000" dirty="0"/>
              <a:t>and understanding these helps architects choose the </a:t>
            </a:r>
            <a:r>
              <a:rPr lang="en-US" sz="2000" b="1" dirty="0">
                <a:solidFill>
                  <a:schemeClr val="accent1"/>
                </a:solidFill>
              </a:rPr>
              <a:t>right style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for a particular business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46A347-7ADE-7C1A-0418-5F4522ADA0CC}"/>
              </a:ext>
            </a:extLst>
          </p:cNvPr>
          <p:cNvSpPr txBox="1">
            <a:spLocks/>
          </p:cNvSpPr>
          <p:nvPr/>
        </p:nvSpPr>
        <p:spPr>
          <a:xfrm>
            <a:off x="264051" y="0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Architecture Styles vs Architecture pattern</a:t>
            </a:r>
          </a:p>
        </p:txBody>
      </p:sp>
    </p:spTree>
    <p:extLst>
      <p:ext uri="{BB962C8B-B14F-4D97-AF65-F5344CB8AC3E}">
        <p14:creationId xmlns:p14="http://schemas.microsoft.com/office/powerpoint/2010/main" val="130789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FF98B2-45D0-9C94-61A7-8C395F4E6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99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43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F510-0B12-45D9-8622-5863056B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DEC95-DCE2-DE72-424C-58584EE88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150" y="2787935"/>
            <a:ext cx="773116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UML Architectural Diagrams (Component, Package, Deployment, Activity Diagrams, Architecture Styles)</a:t>
            </a:r>
          </a:p>
        </p:txBody>
      </p:sp>
    </p:spTree>
    <p:extLst>
      <p:ext uri="{BB962C8B-B14F-4D97-AF65-F5344CB8AC3E}">
        <p14:creationId xmlns:p14="http://schemas.microsoft.com/office/powerpoint/2010/main" val="336443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0E263-D3E7-D0A4-CF0D-7FF0DCDC5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A3E61C-106D-6E72-40E5-31C4AC06157D}"/>
              </a:ext>
            </a:extLst>
          </p:cNvPr>
          <p:cNvSpPr txBox="1"/>
          <p:nvPr/>
        </p:nvSpPr>
        <p:spPr>
          <a:xfrm>
            <a:off x="111651" y="582067"/>
            <a:ext cx="11261125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chemeClr val="accent1"/>
                </a:solidFill>
              </a:rPr>
              <a:t>Layered Monolithic Architecture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organizes an application into </a:t>
            </a:r>
            <a:r>
              <a:rPr lang="en-US" sz="2000" b="1" dirty="0">
                <a:solidFill>
                  <a:schemeClr val="accent1"/>
                </a:solidFill>
              </a:rPr>
              <a:t>separate horizontal layers</a:t>
            </a:r>
            <a:r>
              <a:rPr lang="en-US" sz="2000" dirty="0"/>
              <a:t>, each with a clear responsibility—typically </a:t>
            </a:r>
            <a:r>
              <a:rPr lang="en-US" sz="2000" b="1" dirty="0">
                <a:solidFill>
                  <a:schemeClr val="accent1"/>
                </a:solidFill>
              </a:rPr>
              <a:t>presentation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b="1" dirty="0">
                <a:solidFill>
                  <a:schemeClr val="accent1"/>
                </a:solidFill>
              </a:rPr>
              <a:t>business logic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chemeClr val="accent1"/>
                </a:solidFill>
              </a:rPr>
              <a:t>data access</a:t>
            </a:r>
            <a:r>
              <a:rPr lang="en-US" sz="2000" dirty="0">
                <a:solidFill>
                  <a:schemeClr val="accent1"/>
                </a:solidFill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 layers are packaged and deployed together as a </a:t>
            </a:r>
            <a:r>
              <a:rPr lang="en-US" sz="2000" b="1" dirty="0">
                <a:solidFill>
                  <a:schemeClr val="accent1"/>
                </a:solidFill>
              </a:rPr>
              <a:t>single unit</a:t>
            </a:r>
            <a:r>
              <a:rPr lang="en-US" sz="2000" dirty="0"/>
              <a:t>, making development and deployment simple.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Communication generally flows </a:t>
            </a:r>
            <a:r>
              <a:rPr lang="en-US" sz="2000" b="1" dirty="0">
                <a:solidFill>
                  <a:schemeClr val="accent1"/>
                </a:solidFill>
              </a:rPr>
              <a:t>top-down</a:t>
            </a:r>
            <a:r>
              <a:rPr lang="en-US" sz="2000" dirty="0"/>
              <a:t>, with each layer interacting only </a:t>
            </a:r>
            <a:r>
              <a:rPr lang="en-US" sz="2000" b="1" dirty="0">
                <a:solidFill>
                  <a:schemeClr val="accent1"/>
                </a:solidFill>
              </a:rPr>
              <a:t>with the layer directly beneath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style is easy to understand, supports good </a:t>
            </a:r>
            <a:r>
              <a:rPr lang="en-US" sz="2000" b="1" dirty="0">
                <a:solidFill>
                  <a:schemeClr val="accent1"/>
                </a:solidFill>
              </a:rPr>
              <a:t>separation of concerns</a:t>
            </a:r>
            <a:r>
              <a:rPr lang="en-US" sz="2000" dirty="0"/>
              <a:t>, and works well for traditional business applications, but it can become rigid as </a:t>
            </a:r>
            <a:r>
              <a:rPr lang="en-US" sz="2000" b="1" dirty="0">
                <a:solidFill>
                  <a:schemeClr val="accent1"/>
                </a:solidFill>
              </a:rPr>
              <a:t>systems grow because changes </a:t>
            </a:r>
            <a:r>
              <a:rPr lang="en-US" sz="2000" dirty="0"/>
              <a:t>in one layer can </a:t>
            </a:r>
            <a:r>
              <a:rPr lang="en-US" sz="2000" b="1" dirty="0">
                <a:solidFill>
                  <a:srgbClr val="FF0000"/>
                </a:solidFill>
              </a:rPr>
              <a:t>ripple into others and make the architecture harder to evolve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chemeClr val="accent1"/>
                </a:solidFill>
              </a:rPr>
              <a:t>Layered Monolithic Architecture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offers ease of development, deployment, and testing, and promotes </a:t>
            </a:r>
            <a:r>
              <a:rPr lang="en-US" sz="2000" b="1" dirty="0">
                <a:solidFill>
                  <a:schemeClr val="accent1"/>
                </a:solidFill>
              </a:rPr>
              <a:t>consistent organization</a:t>
            </a:r>
            <a:r>
              <a:rPr lang="en-US" sz="2000" dirty="0"/>
              <a:t>, but it can be </a:t>
            </a:r>
            <a:r>
              <a:rPr lang="en-US" sz="2000" b="1" dirty="0">
                <a:solidFill>
                  <a:schemeClr val="accent1"/>
                </a:solidFill>
              </a:rPr>
              <a:t>rigid</a:t>
            </a:r>
            <a:r>
              <a:rPr lang="en-US" sz="2000" dirty="0"/>
              <a:t>, suffer </a:t>
            </a:r>
            <a:r>
              <a:rPr lang="en-US" sz="2000" b="1" dirty="0">
                <a:solidFill>
                  <a:schemeClr val="accent1"/>
                </a:solidFill>
              </a:rPr>
              <a:t>performance overhead</a:t>
            </a:r>
            <a:r>
              <a:rPr lang="en-US" sz="2000" dirty="0"/>
              <a:t>, be hard to scale, and risk </a:t>
            </a:r>
            <a:r>
              <a:rPr lang="en-US" sz="2000" b="1" dirty="0">
                <a:solidFill>
                  <a:schemeClr val="accent1"/>
                </a:solidFill>
              </a:rPr>
              <a:t>tight coupling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between layers.</a:t>
            </a:r>
          </a:p>
          <a:p>
            <a:endParaRPr lang="en-US" sz="24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456E1B-1C68-8644-1479-067AF7974724}"/>
              </a:ext>
            </a:extLst>
          </p:cNvPr>
          <p:cNvSpPr txBox="1">
            <a:spLocks/>
          </p:cNvSpPr>
          <p:nvPr/>
        </p:nvSpPr>
        <p:spPr>
          <a:xfrm>
            <a:off x="264051" y="0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Layered Monolithic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113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business process&#10;&#10;AI-generated content may be incorrect.">
            <a:extLst>
              <a:ext uri="{FF2B5EF4-FFF2-40B4-BE49-F238E27FC236}">
                <a16:creationId xmlns:a16="http://schemas.microsoft.com/office/drawing/2014/main" id="{A08DB505-23CE-AAEB-2E2F-DD0BCB664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99" y="215538"/>
            <a:ext cx="11169073" cy="6642461"/>
          </a:xfrm>
        </p:spPr>
      </p:pic>
    </p:spTree>
    <p:extLst>
      <p:ext uri="{BB962C8B-B14F-4D97-AF65-F5344CB8AC3E}">
        <p14:creationId xmlns:p14="http://schemas.microsoft.com/office/powerpoint/2010/main" val="2604171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CB9A8-8EA1-448E-3B2A-09FB86782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972" y="34290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PK" dirty="0"/>
              <a:t>Thank You</a:t>
            </a:r>
            <a:r>
              <a:rPr lang="en-PK" dirty="0">
                <a:sym typeface="Wingdings" pitchFamily="2" charset="2"/>
              </a:rPr>
              <a:t>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185452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9AD6D-9B27-DE64-8074-BC54039A4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3FE24C-D9A4-A193-3014-ED9EF85CCB30}"/>
              </a:ext>
            </a:extLst>
          </p:cNvPr>
          <p:cNvSpPr txBox="1"/>
          <p:nvPr/>
        </p:nvSpPr>
        <p:spPr>
          <a:xfrm>
            <a:off x="349827" y="710580"/>
            <a:ext cx="11204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effectLst/>
                <a:latin typeface="Avenir Next" panose="020B0503020202020204" pitchFamily="34" charset="0"/>
              </a:rPr>
              <a:t>Components</a:t>
            </a:r>
            <a:r>
              <a:rPr lang="en-US" sz="2400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 are the </a:t>
            </a:r>
            <a:r>
              <a:rPr lang="en-US" sz="2400" b="1" dirty="0">
                <a:solidFill>
                  <a:schemeClr val="accent1"/>
                </a:solidFill>
                <a:effectLst/>
                <a:latin typeface="Avenir Next" panose="020B0503020202020204" pitchFamily="34" charset="0"/>
              </a:rPr>
              <a:t>independent</a:t>
            </a:r>
            <a:r>
              <a:rPr lang="en-US" sz="2400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, </a:t>
            </a:r>
            <a:r>
              <a:rPr lang="en-US" sz="2400" b="1" dirty="0">
                <a:solidFill>
                  <a:schemeClr val="accent1"/>
                </a:solidFill>
                <a:effectLst/>
                <a:latin typeface="Avenir Next" panose="020B0503020202020204" pitchFamily="34" charset="0"/>
              </a:rPr>
              <a:t>encapsulated</a:t>
            </a:r>
            <a:r>
              <a:rPr lang="en-US" sz="2400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 units within a 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Each component provides </a:t>
            </a:r>
            <a:r>
              <a:rPr lang="en-US" sz="2400" b="1" dirty="0">
                <a:solidFill>
                  <a:schemeClr val="accent1"/>
                </a:solidFill>
                <a:effectLst/>
                <a:latin typeface="Avenir Next" panose="020B0503020202020204" pitchFamily="34" charset="0"/>
              </a:rPr>
              <a:t>an interface </a:t>
            </a:r>
            <a:r>
              <a:rPr lang="en-US" sz="2400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for other components to interact with it. Component diagrams are used to visualize how </a:t>
            </a:r>
            <a:r>
              <a:rPr lang="en-US" sz="2400" b="1" dirty="0">
                <a:solidFill>
                  <a:schemeClr val="accent1"/>
                </a:solidFill>
                <a:effectLst/>
                <a:latin typeface="Avenir Next" panose="020B0503020202020204" pitchFamily="34" charset="0"/>
              </a:rPr>
              <a:t>a system’s pieces interact and what relationships </a:t>
            </a:r>
            <a:r>
              <a:rPr lang="en-US" sz="2400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they have among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Component diagrams focus solely on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depicting high-level system components and their interactions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rather than detailed elements like attributes or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Component diagrams give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a static snapshot 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of a system by showing its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components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their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interfaces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and their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relationships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Component diagrams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use ball connectors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 to show interfaces a component provides and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socket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connectors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 to show interfaces it requires from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other components.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02EB21-1957-2DAF-211E-C4FD08AD4207}"/>
              </a:ext>
            </a:extLst>
          </p:cNvPr>
          <p:cNvSpPr txBox="1">
            <a:spLocks/>
          </p:cNvSpPr>
          <p:nvPr/>
        </p:nvSpPr>
        <p:spPr>
          <a:xfrm>
            <a:off x="159326" y="0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UML 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103783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C5C1A-37E0-66FB-C08C-38CC86261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D9DD87-116C-4F48-65E9-1CD2DF886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46982" y="2819797"/>
            <a:ext cx="3167921" cy="139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126BC-4661-DD3F-A2D7-6674A612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3510" y="2450954"/>
            <a:ext cx="2721092" cy="1651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A5EB4D-3FFA-9705-62F4-48DE8C186BA1}"/>
              </a:ext>
            </a:extLst>
          </p:cNvPr>
          <p:cNvSpPr txBox="1"/>
          <p:nvPr/>
        </p:nvSpPr>
        <p:spPr>
          <a:xfrm>
            <a:off x="294409" y="488907"/>
            <a:ext cx="1120486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Component diagrams show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assembly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 relationships where one component’s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provided (ball) 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interface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matches another’s required (socket) 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interface.</a:t>
            </a:r>
          </a:p>
          <a:p>
            <a:endParaRPr lang="en-US" sz="24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1F7422-3FA5-C24B-D5C4-2EC2492381C7}"/>
              </a:ext>
            </a:extLst>
          </p:cNvPr>
          <p:cNvSpPr txBox="1">
            <a:spLocks/>
          </p:cNvSpPr>
          <p:nvPr/>
        </p:nvSpPr>
        <p:spPr>
          <a:xfrm>
            <a:off x="159326" y="0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UML Component Diagram </a:t>
            </a:r>
            <a:r>
              <a:rPr lang="en-US" sz="3600" b="1" u="sng" dirty="0" err="1"/>
              <a:t>Cont</a:t>
            </a:r>
            <a:r>
              <a:rPr lang="en-US" sz="3600" b="1" u="sng" dirty="0"/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9D6257-5976-9612-FDA6-E8E016A77EE2}"/>
              </a:ext>
            </a:extLst>
          </p:cNvPr>
          <p:cNvSpPr txBox="1"/>
          <p:nvPr/>
        </p:nvSpPr>
        <p:spPr>
          <a:xfrm>
            <a:off x="2088609" y="3117603"/>
            <a:ext cx="639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Socket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5B942-5436-FA2F-3C77-5A6A5F08E191}"/>
              </a:ext>
            </a:extLst>
          </p:cNvPr>
          <p:cNvSpPr txBox="1"/>
          <p:nvPr/>
        </p:nvSpPr>
        <p:spPr>
          <a:xfrm>
            <a:off x="9730943" y="3390156"/>
            <a:ext cx="778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Interface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72AD05-A96D-5876-D0B4-B07E6D13A931}"/>
              </a:ext>
            </a:extLst>
          </p:cNvPr>
          <p:cNvSpPr txBox="1"/>
          <p:nvPr/>
        </p:nvSpPr>
        <p:spPr>
          <a:xfrm>
            <a:off x="4863137" y="4082768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assembly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F72F55-1FC9-3BB0-026B-750B1363C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352" y="2516182"/>
            <a:ext cx="28067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2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155A-E3BD-45EA-C7EB-5398720D3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B206C3-E9F9-484F-295D-203182334721}"/>
              </a:ext>
            </a:extLst>
          </p:cNvPr>
          <p:cNvSpPr txBox="1"/>
          <p:nvPr/>
        </p:nvSpPr>
        <p:spPr>
          <a:xfrm>
            <a:off x="264051" y="283324"/>
            <a:ext cx="1120486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To build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a component diagram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first, you must identify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the main components used in the system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. Next, the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relevant libraries 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for the system need to be identified.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Finally, the relationship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between these components 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would need to be identified.</a:t>
            </a:r>
          </a:p>
          <a:p>
            <a:endParaRPr lang="en-US" sz="24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017E66-A960-C8F7-5488-81186A3DB050}"/>
              </a:ext>
            </a:extLst>
          </p:cNvPr>
          <p:cNvSpPr txBox="1">
            <a:spLocks/>
          </p:cNvSpPr>
          <p:nvPr/>
        </p:nvSpPr>
        <p:spPr>
          <a:xfrm>
            <a:off x="159326" y="0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UML Component Diagram </a:t>
            </a:r>
            <a:r>
              <a:rPr lang="en-US" sz="3600" b="1" u="sng" dirty="0" err="1"/>
              <a:t>Cont</a:t>
            </a:r>
            <a:r>
              <a:rPr lang="en-US" sz="3600" b="1" u="sng" dirty="0"/>
              <a:t>…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C0B8D7A0-AF75-3F1B-D5C7-836DD43FC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91" y="2823457"/>
            <a:ext cx="9331035" cy="403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5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7EB84-2135-90C4-7A12-DE1D4DCD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923900B-173C-E811-0EEA-04E85EB1CB35}"/>
              </a:ext>
            </a:extLst>
          </p:cNvPr>
          <p:cNvSpPr txBox="1">
            <a:spLocks/>
          </p:cNvSpPr>
          <p:nvPr/>
        </p:nvSpPr>
        <p:spPr>
          <a:xfrm>
            <a:off x="264051" y="112606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Package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35ECD8-5C65-F40B-94D4-A472B64E28F8}"/>
              </a:ext>
            </a:extLst>
          </p:cNvPr>
          <p:cNvSpPr txBox="1"/>
          <p:nvPr/>
        </p:nvSpPr>
        <p:spPr>
          <a:xfrm>
            <a:off x="264051" y="491142"/>
            <a:ext cx="1120486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A package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groups related software elements—such as data, classes, or tasks—into one unit.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 It can also act as a named namespace, giving its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contents their own scope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. </a:t>
            </a:r>
          </a:p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Elements inside a package can be uniquely identified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by their fully qualified names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which combine the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element’s name with the package name.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Package diagrams show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packages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 and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the dependencies between 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them. </a:t>
            </a:r>
          </a:p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They organize a system into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high-level groups of related elements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—such as data, classes, or other packages—making it easier to see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what each package contains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 and how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packages depend on one another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24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3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58342-FBC5-DE78-5AFF-FF5280717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2EF41C-8BEA-3D6C-90F1-4A51C58D312E}"/>
              </a:ext>
            </a:extLst>
          </p:cNvPr>
          <p:cNvSpPr txBox="1"/>
          <p:nvPr/>
        </p:nvSpPr>
        <p:spPr>
          <a:xfrm>
            <a:off x="353766" y="491142"/>
            <a:ext cx="11204864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Packages are shown as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tabbed folder icons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. If the package has no visible contents, its name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appears in the center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When details are included, elements can be displayed inside the folder to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show what the package contains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A package can include elements shown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outside the folder 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to indicate composition  or listed inside by unique names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Plus (+) and minus (–) signs show public and private elements. Public elements can be accessed using their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fully qualified names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and relationships are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shown with dotted arrows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</p:txBody>
      </p:sp>
      <p:pic>
        <p:nvPicPr>
          <p:cNvPr id="17" name="Picture 16" descr="A computer folder with a computer interface&#10;&#10;AI-generated content may be incorrect.">
            <a:extLst>
              <a:ext uri="{FF2B5EF4-FFF2-40B4-BE49-F238E27FC236}">
                <a16:creationId xmlns:a16="http://schemas.microsoft.com/office/drawing/2014/main" id="{7B6D0155-3F7B-9A83-493F-C462775A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111" y="2753908"/>
            <a:ext cx="2078544" cy="18762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5C42CD8-BE0F-12AB-5B40-0714C3CF6CCF}"/>
              </a:ext>
            </a:extLst>
          </p:cNvPr>
          <p:cNvSpPr txBox="1">
            <a:spLocks/>
          </p:cNvSpPr>
          <p:nvPr/>
        </p:nvSpPr>
        <p:spPr>
          <a:xfrm>
            <a:off x="264051" y="112606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Package Diagram </a:t>
            </a:r>
            <a:r>
              <a:rPr lang="en-US" sz="3600" b="1" u="sng" dirty="0" err="1"/>
              <a:t>Cont</a:t>
            </a:r>
            <a:r>
              <a:rPr lang="en-US" sz="3600" b="1" u="sng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A02C1B-CEBA-95E5-5F85-5D6EBAB8D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925" y="2683215"/>
            <a:ext cx="2609336" cy="1921345"/>
          </a:xfrm>
          <a:prstGeom prst="rect">
            <a:avLst/>
          </a:prstGeom>
        </p:spPr>
      </p:pic>
      <p:pic>
        <p:nvPicPr>
          <p:cNvPr id="13" name="Picture 12" descr="A blue and white rectangular sign&#10;&#10;AI-generated content may be incorrect.">
            <a:extLst>
              <a:ext uri="{FF2B5EF4-FFF2-40B4-BE49-F238E27FC236}">
                <a16:creationId xmlns:a16="http://schemas.microsoft.com/office/drawing/2014/main" id="{AE86E3A2-EAEE-A0D6-6806-2AB9A8C002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39" r="2809" b="6850"/>
          <a:stretch>
            <a:fillRect/>
          </a:stretch>
        </p:blipFill>
        <p:spPr>
          <a:xfrm>
            <a:off x="4109206" y="2753908"/>
            <a:ext cx="4579350" cy="1779957"/>
          </a:xfrm>
          <a:prstGeom prst="rect">
            <a:avLst/>
          </a:prstGeom>
        </p:spPr>
      </p:pic>
      <p:pic>
        <p:nvPicPr>
          <p:cNvPr id="19" name="Picture 18" descr="A folder with text on it&#10;&#10;AI-generated content may be incorrect.">
            <a:extLst>
              <a:ext uri="{FF2B5EF4-FFF2-40B4-BE49-F238E27FC236}">
                <a16:creationId xmlns:a16="http://schemas.microsoft.com/office/drawing/2014/main" id="{99436167-C696-E56D-F2C3-D508F95CC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59" y="2999361"/>
            <a:ext cx="1879600" cy="12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3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D890-1A3D-4955-B150-CB0FF57BF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0F3154-2289-C7F6-C380-B0B801ED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420" y="4940999"/>
            <a:ext cx="2451100" cy="1917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63FF71-6D9E-61AC-448A-B6A9225E3D5D}"/>
              </a:ext>
            </a:extLst>
          </p:cNvPr>
          <p:cNvSpPr txBox="1"/>
          <p:nvPr/>
        </p:nvSpPr>
        <p:spPr>
          <a:xfrm>
            <a:off x="264051" y="229885"/>
            <a:ext cx="11376406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A package can import elements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from another package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bringing the imported name into its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own namespace for easier use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If the import is public, the name can be re-exported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for others to import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 If the import is private, the name is only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visible within that package and not outside it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A package can import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all contents of other packages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. Public imports make the names visible for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further use outside the package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while private imports limit visibility to within the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importing package’s namespace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Packages can be merged when two </a:t>
            </a:r>
            <a:r>
              <a:rPr lang="en-US" sz="24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packages or concepts need to combine</a:t>
            </a:r>
            <a:r>
              <a:rPr lang="en-US" sz="2400" dirty="0">
                <a:solidFill>
                  <a:srgbClr val="000000"/>
                </a:solidFill>
                <a:latin typeface="Avenir Next" panose="020B0503020202020204" pitchFamily="34" charset="0"/>
              </a:rPr>
              <a:t>, using generalization to allow different definitions for the same concept.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4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244636-2EE8-E598-4DBE-17BFE99CDBD9}"/>
              </a:ext>
            </a:extLst>
          </p:cNvPr>
          <p:cNvSpPr txBox="1">
            <a:spLocks/>
          </p:cNvSpPr>
          <p:nvPr/>
        </p:nvSpPr>
        <p:spPr>
          <a:xfrm>
            <a:off x="264051" y="25522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Package Diagram </a:t>
            </a:r>
            <a:r>
              <a:rPr lang="en-US" sz="3600" b="1" u="sng" dirty="0" err="1"/>
              <a:t>Cont</a:t>
            </a:r>
            <a:r>
              <a:rPr lang="en-US" sz="3600" b="1" u="sng" dirty="0"/>
              <a:t>…</a:t>
            </a:r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448D3A64-208C-1888-2FBB-7E45D07EB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56" y="4940999"/>
            <a:ext cx="4355665" cy="1804395"/>
          </a:xfrm>
          <a:prstGeom prst="rect">
            <a:avLst/>
          </a:prstGeom>
        </p:spPr>
      </p:pic>
      <p:pic>
        <p:nvPicPr>
          <p:cNvPr id="5" name="Picture 4" descr="A diagram of a folder with a few files&#10;&#10;AI-generated content may be incorrect.">
            <a:extLst>
              <a:ext uri="{FF2B5EF4-FFF2-40B4-BE49-F238E27FC236}">
                <a16:creationId xmlns:a16="http://schemas.microsoft.com/office/drawing/2014/main" id="{88F3D2DC-88B4-97FD-3F27-442ED4C41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13" y="5207832"/>
            <a:ext cx="2803071" cy="138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1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5D41B8-0E48-31DE-250A-7AB8FF536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4230"/>
            <a:ext cx="10769599" cy="58637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D3B5B8A-5ED0-782D-B6DA-0CD27EE14AA1}"/>
              </a:ext>
            </a:extLst>
          </p:cNvPr>
          <p:cNvSpPr txBox="1">
            <a:spLocks/>
          </p:cNvSpPr>
          <p:nvPr/>
        </p:nvSpPr>
        <p:spPr>
          <a:xfrm>
            <a:off x="264051" y="112606"/>
            <a:ext cx="10515600" cy="757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/>
              <a:t>Package Diagram Example</a:t>
            </a:r>
          </a:p>
        </p:txBody>
      </p:sp>
    </p:spTree>
    <p:extLst>
      <p:ext uri="{BB962C8B-B14F-4D97-AF65-F5344CB8AC3E}">
        <p14:creationId xmlns:p14="http://schemas.microsoft.com/office/powerpoint/2010/main" val="219816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0A01C165BBDC49A86919AC591C0DE4" ma:contentTypeVersion="3" ma:contentTypeDescription="Create a new document." ma:contentTypeScope="" ma:versionID="f33ed0c81b9d530233626367f9787a89">
  <xsd:schema xmlns:xsd="http://www.w3.org/2001/XMLSchema" xmlns:xs="http://www.w3.org/2001/XMLSchema" xmlns:p="http://schemas.microsoft.com/office/2006/metadata/properties" xmlns:ns2="cb41ba1a-f6ca-4b59-9a77-8804554fd27e" targetNamespace="http://schemas.microsoft.com/office/2006/metadata/properties" ma:root="true" ma:fieldsID="02141f34451d491b1d875b2a46fac375" ns2:_="">
    <xsd:import namespace="cb41ba1a-f6ca-4b59-9a77-8804554fd2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41ba1a-f6ca-4b59-9a77-8804554fd2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4C6F128-5EE0-483E-BFB7-9EB4A58B34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41ba1a-f6ca-4b59-9a77-8804554fd2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77D708-D110-4036-B976-ABFC9126AD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F29221-56D3-402D-B47E-9B73B222E272}">
  <ds:schemaRefs>
    <ds:schemaRef ds:uri="http://purl.org/dc/dcmitype/"/>
    <ds:schemaRef ds:uri="cb41ba1a-f6ca-4b59-9a77-8804554fd27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24627</TotalTime>
  <Words>1600</Words>
  <Application>Microsoft Macintosh PowerPoint</Application>
  <PresentationFormat>Widescreen</PresentationFormat>
  <Paragraphs>189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Arial</vt:lpstr>
      <vt:lpstr>Avenir Next</vt:lpstr>
      <vt:lpstr>Times New Roman</vt:lpstr>
      <vt:lpstr>Wingdings</vt:lpstr>
      <vt:lpstr>Office Theme</vt:lpstr>
      <vt:lpstr>                             Software Design and architecture (SE322)   gg </vt:lpstr>
      <vt:lpstr>List of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Said Nabi Lecturer FCSE</dc:creator>
  <cp:lastModifiedBy>Said Nabi Lecturer FCSE</cp:lastModifiedBy>
  <cp:revision>7</cp:revision>
  <dcterms:created xsi:type="dcterms:W3CDTF">2025-07-24T12:04:29Z</dcterms:created>
  <dcterms:modified xsi:type="dcterms:W3CDTF">2025-12-04T07:59:46Z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0x010100C50A01C165BBDC49A86919AC591C0DE4</vt:lpwstr>
  </property>
</Properties>
</file>